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5143500" type="screen16x9"/>
  <p:notesSz cx="6858000" cy="9144000"/>
  <p:embeddedFontLst>
    <p:embeddedFont>
      <p:font typeface="Yanone Kaffeesatz" panose="020B0604020202020204" charset="0"/>
      <p:regular r:id="rId14"/>
      <p:bold r:id="rId15"/>
    </p:embeddedFont>
    <p:embeddedFont>
      <p:font typeface="Bree Serif" panose="020B0604020202020204" charset="0"/>
      <p:regular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102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8f623b13d0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8f623b13d0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25c2d487db2_1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25c2d487db2_1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8f3b36917e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8f3b36917e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946ef3a327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946ef3a327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8f623b13d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8f623b13d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3a0fa565c7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3a0fa565c7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3a0fa565c7_0_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23a0fa565c7_0_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8f3b36917e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8f3b36917e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25c2d487db2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25c2d487db2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8f3b36917e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8f3b36917e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rbly@hazelwoodschools.or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46475" y="235500"/>
            <a:ext cx="3778800" cy="4672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latin typeface="Yanone Kaffeesatz"/>
                <a:ea typeface="Yanone Kaffeesatz"/>
                <a:cs typeface="Yanone Kaffeesatz"/>
                <a:sym typeface="Yanone Kaffeesatz"/>
              </a:rPr>
              <a:t>Español III con Senor Bly</a:t>
            </a:r>
            <a:endParaRPr sz="3000">
              <a:latin typeface="Yanone Kaffeesatz"/>
              <a:ea typeface="Yanone Kaffeesatz"/>
              <a:cs typeface="Yanone Kaffeesatz"/>
              <a:sym typeface="Yanone Kaffeesatz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rgbClr val="5E2B97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	</a:t>
            </a:r>
            <a:endParaRPr sz="3600">
              <a:solidFill>
                <a:srgbClr val="5E2B97"/>
              </a:solidFill>
              <a:latin typeface="Yanone Kaffeesatz"/>
              <a:ea typeface="Yanone Kaffeesatz"/>
              <a:cs typeface="Yanone Kaffeesatz"/>
              <a:sym typeface="Yanone Kaffeesatz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600" u="sng">
                <a:solidFill>
                  <a:srgbClr val="1155CC"/>
                </a:solidFill>
                <a:latin typeface="Yanone Kaffeesatz"/>
                <a:ea typeface="Yanone Kaffeesatz"/>
                <a:cs typeface="Yanone Kaffeesatz"/>
                <a:sym typeface="Yanone Kaffeesatz"/>
                <a:hlinkClick r:id="rId3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rbly@hazelwoodschools.org</a:t>
            </a:r>
            <a:endParaRPr sz="2600">
              <a:latin typeface="Yanone Kaffeesatz"/>
              <a:ea typeface="Yanone Kaffeesatz"/>
              <a:cs typeface="Yanone Kaffeesatz"/>
              <a:sym typeface="Yanone Kaffeesatz"/>
            </a:endParaRPr>
          </a:p>
          <a:p>
            <a:pPr marL="0" lvl="0" indent="0" algn="ctr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2400">
                <a:latin typeface="Yanone Kaffeesatz"/>
                <a:ea typeface="Yanone Kaffeesatz"/>
                <a:cs typeface="Yanone Kaffeesatz"/>
                <a:sym typeface="Yanone Kaffeesatz"/>
              </a:rPr>
              <a:t>		</a:t>
            </a:r>
            <a:endParaRPr sz="2400">
              <a:latin typeface="Yanone Kaffeesatz"/>
              <a:ea typeface="Yanone Kaffeesatz"/>
              <a:cs typeface="Yanone Kaffeesatz"/>
              <a:sym typeface="Yanone Kaffeesatz"/>
            </a:endParaRPr>
          </a:p>
          <a:p>
            <a:pPr marL="0" lvl="0" indent="0" algn="ctr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2600">
                <a:latin typeface="Yanone Kaffeesatz"/>
                <a:ea typeface="Yanone Kaffeesatz"/>
                <a:cs typeface="Yanone Kaffeesatz"/>
                <a:sym typeface="Yanone Kaffeesatz"/>
              </a:rPr>
              <a:t>Voicemail 314.502.9209</a:t>
            </a:r>
            <a:endParaRPr sz="2600">
              <a:latin typeface="Yanone Kaffeesatz"/>
              <a:ea typeface="Yanone Kaffeesatz"/>
              <a:cs typeface="Yanone Kaffeesatz"/>
              <a:sym typeface="Yanone Kaffeesatz"/>
            </a:endParaRPr>
          </a:p>
          <a:p>
            <a:pPr marL="0" lvl="0" indent="0" algn="ctr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400">
              <a:latin typeface="Yanone Kaffeesatz"/>
              <a:ea typeface="Yanone Kaffeesatz"/>
              <a:cs typeface="Yanone Kaffeesatz"/>
              <a:sym typeface="Yanone Kaffeesatz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>
                <a:latin typeface="Yanone Kaffeesatz"/>
                <a:ea typeface="Yanone Kaffeesatz"/>
                <a:cs typeface="Yanone Kaffeesatz"/>
                <a:sym typeface="Yanone Kaffeesatz"/>
              </a:rPr>
              <a:t>¡Bienvenidos! Continuamos su educación española. ¡No tengan miedo!  </a:t>
            </a:r>
            <a:endParaRPr/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880975" y="242000"/>
            <a:ext cx="5226651" cy="4855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2"/>
          <p:cNvSpPr txBox="1">
            <a:spLocks noGrp="1"/>
          </p:cNvSpPr>
          <p:nvPr>
            <p:ph type="title"/>
          </p:nvPr>
        </p:nvSpPr>
        <p:spPr>
          <a:xfrm>
            <a:off x="311700" y="47510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Bree Serif"/>
                <a:ea typeface="Bree Serif"/>
                <a:cs typeface="Bree Serif"/>
                <a:sym typeface="Bree Serif"/>
              </a:rPr>
              <a:t>Objetivos - Learning targets</a:t>
            </a:r>
            <a:endParaRPr>
              <a:latin typeface="Bree Serif"/>
              <a:ea typeface="Bree Serif"/>
              <a:cs typeface="Bree Serif"/>
              <a:sym typeface="Bree Serif"/>
            </a:endParaRPr>
          </a:p>
        </p:txBody>
      </p:sp>
      <p:sp>
        <p:nvSpPr>
          <p:cNvPr id="109" name="Google Shape;109;p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Capítulo 1 -  Mi niñez - el imperfecto(3 weeks)</a:t>
            </a:r>
            <a:endParaRPr sz="2000">
              <a:solidFill>
                <a:schemeClr val="dk1"/>
              </a:solidFill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Students will be able to:</a:t>
            </a:r>
            <a:endParaRPr sz="2000">
              <a:solidFill>
                <a:schemeClr val="dk1"/>
              </a:solidFill>
              <a:latin typeface="Bree Serif"/>
              <a:ea typeface="Bree Serif"/>
              <a:cs typeface="Bree Serif"/>
              <a:sym typeface="Bree Serif"/>
            </a:endParaRPr>
          </a:p>
          <a:p>
            <a:pPr marL="457200" lvl="0" indent="-35560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ree Serif"/>
              <a:buAutoNum type="arabicPeriod"/>
            </a:pPr>
            <a:r>
              <a:rPr lang="en" sz="20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Use the imperfect tense to discuss their childhood (When I was younger I used to… )</a:t>
            </a:r>
            <a:endParaRPr sz="2000">
              <a:solidFill>
                <a:schemeClr val="dk1"/>
              </a:solidFill>
              <a:latin typeface="Bree Serif"/>
              <a:ea typeface="Bree Serif"/>
              <a:cs typeface="Bree Serif"/>
              <a:sym typeface="Bree Serif"/>
            </a:endParaRPr>
          </a:p>
          <a:p>
            <a:pPr marL="4572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2000">
              <a:solidFill>
                <a:schemeClr val="dk1"/>
              </a:solidFill>
              <a:latin typeface="Bree Serif"/>
              <a:ea typeface="Bree Serif"/>
              <a:cs typeface="Bree Serif"/>
              <a:sym typeface="Bree Serif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>
            <a:spLocks noGrp="1"/>
          </p:cNvSpPr>
          <p:nvPr>
            <p:ph type="title"/>
          </p:nvPr>
        </p:nvSpPr>
        <p:spPr>
          <a:xfrm>
            <a:off x="311700" y="47510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Bree Serif"/>
                <a:ea typeface="Bree Serif"/>
                <a:cs typeface="Bree Serif"/>
                <a:sym typeface="Bree Serif"/>
              </a:rPr>
              <a:t>Objetivos - Learning targets</a:t>
            </a:r>
            <a:endParaRPr>
              <a:latin typeface="Bree Serif"/>
              <a:ea typeface="Bree Serif"/>
              <a:cs typeface="Bree Serif"/>
              <a:sym typeface="Bree Serif"/>
            </a:endParaRPr>
          </a:p>
        </p:txBody>
      </p:sp>
      <p:sp>
        <p:nvSpPr>
          <p:cNvPr id="115" name="Google Shape;115;p2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Capítulo 2 -  Mi futuro - el futuro(3 weeks)</a:t>
            </a:r>
            <a:endParaRPr sz="2000">
              <a:solidFill>
                <a:schemeClr val="dk1"/>
              </a:solidFill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Students will be able to:</a:t>
            </a:r>
            <a:endParaRPr sz="2000">
              <a:solidFill>
                <a:schemeClr val="dk1"/>
              </a:solidFill>
              <a:latin typeface="Bree Serif"/>
              <a:ea typeface="Bree Serif"/>
              <a:cs typeface="Bree Serif"/>
              <a:sym typeface="Bree Serif"/>
            </a:endParaRPr>
          </a:p>
          <a:p>
            <a:pPr marL="457200" lvl="0" indent="-35560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ree Serif"/>
              <a:buAutoNum type="arabicPeriod"/>
            </a:pPr>
            <a:r>
              <a:rPr lang="en" sz="20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Use the future tense to discuss their goals for the next 10 years</a:t>
            </a:r>
            <a:endParaRPr sz="2000">
              <a:solidFill>
                <a:schemeClr val="dk1"/>
              </a:solidFill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The remaining 2 weeks will be used to prepare for Final projects and Final exams.</a:t>
            </a:r>
            <a:endParaRPr sz="2000">
              <a:solidFill>
                <a:schemeClr val="dk1"/>
              </a:solidFill>
              <a:latin typeface="Bree Serif"/>
              <a:ea typeface="Bree Serif"/>
              <a:cs typeface="Bree Serif"/>
              <a:sym typeface="Bree Serif"/>
            </a:endParaRPr>
          </a:p>
          <a:p>
            <a:pPr marL="4572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2000">
              <a:solidFill>
                <a:schemeClr val="dk1"/>
              </a:solidFill>
              <a:latin typeface="Bree Serif"/>
              <a:ea typeface="Bree Serif"/>
              <a:cs typeface="Bree Serif"/>
              <a:sym typeface="Bree Serif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62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>
                <a:solidFill>
                  <a:srgbClr val="980000"/>
                </a:solidFill>
                <a:latin typeface="Bree Serif"/>
                <a:ea typeface="Bree Serif"/>
                <a:cs typeface="Bree Serif"/>
                <a:sym typeface="Bree Serif"/>
              </a:rPr>
              <a:t>Español III</a:t>
            </a:r>
            <a:endParaRPr sz="3000" b="1">
              <a:solidFill>
                <a:srgbClr val="980000"/>
              </a:solidFill>
              <a:latin typeface="Bree Serif"/>
              <a:ea typeface="Bree Serif"/>
              <a:cs typeface="Bree Serif"/>
              <a:sym typeface="Bree Serif"/>
            </a:endParaRPr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622625"/>
            <a:ext cx="8520600" cy="452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Font typeface="Bree Serif"/>
              <a:buChar char="●"/>
            </a:pPr>
            <a:r>
              <a:rPr lang="en">
                <a:latin typeface="Bree Serif"/>
                <a:ea typeface="Bree Serif"/>
                <a:cs typeface="Bree Serif"/>
                <a:sym typeface="Bree Serif"/>
              </a:rPr>
              <a:t>A skill based class focusing on communication                               </a:t>
            </a:r>
            <a:endParaRPr>
              <a:latin typeface="Bree Serif"/>
              <a:ea typeface="Bree Serif"/>
              <a:cs typeface="Bree Serif"/>
              <a:sym typeface="Bree Serif"/>
            </a:endParaRPr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Font typeface="Bree Serif"/>
              <a:buChar char="●"/>
            </a:pPr>
            <a:r>
              <a:rPr lang="en">
                <a:latin typeface="Bree Serif"/>
                <a:ea typeface="Bree Serif"/>
                <a:cs typeface="Bree Serif"/>
                <a:sym typeface="Bree Serif"/>
              </a:rPr>
              <a:t>After reviewing some Spanish </a:t>
            </a:r>
            <a:r>
              <a:rPr lang="en">
                <a:solidFill>
                  <a:srgbClr val="980000"/>
                </a:solidFill>
                <a:latin typeface="Bree Serif"/>
                <a:ea typeface="Bree Serif"/>
                <a:cs typeface="Bree Serif"/>
                <a:sym typeface="Bree Serif"/>
              </a:rPr>
              <a:t>I</a:t>
            </a:r>
            <a:r>
              <a:rPr lang="en">
                <a:latin typeface="Bree Serif"/>
                <a:ea typeface="Bree Serif"/>
                <a:cs typeface="Bree Serif"/>
                <a:sym typeface="Bree Serif"/>
              </a:rPr>
              <a:t>/</a:t>
            </a:r>
            <a:r>
              <a:rPr lang="en">
                <a:solidFill>
                  <a:srgbClr val="1C4587"/>
                </a:solidFill>
                <a:latin typeface="Bree Serif"/>
                <a:ea typeface="Bree Serif"/>
                <a:cs typeface="Bree Serif"/>
                <a:sym typeface="Bree Serif"/>
              </a:rPr>
              <a:t>II</a:t>
            </a:r>
            <a:r>
              <a:rPr lang="en">
                <a:solidFill>
                  <a:srgbClr val="274E13"/>
                </a:solidFill>
                <a:latin typeface="Bree Serif"/>
                <a:ea typeface="Bree Serif"/>
                <a:cs typeface="Bree Serif"/>
                <a:sym typeface="Bree Serif"/>
              </a:rPr>
              <a:t> </a:t>
            </a:r>
            <a:r>
              <a:rPr lang="en">
                <a:latin typeface="Bree Serif"/>
                <a:ea typeface="Bree Serif"/>
                <a:cs typeface="Bree Serif"/>
                <a:sym typeface="Bree Serif"/>
              </a:rPr>
              <a:t>concepts, you will be introduced to these skills (for example, telling someone what to do) thru videos, vocab lists and verb charts posted on Google Classroom and live, active discussions </a:t>
            </a:r>
            <a:endParaRPr>
              <a:latin typeface="Bree Serif"/>
              <a:ea typeface="Bree Serif"/>
              <a:cs typeface="Bree Serif"/>
              <a:sym typeface="Bree Serif"/>
            </a:endParaRPr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Font typeface="Bree Serif"/>
              <a:buChar char="●"/>
            </a:pPr>
            <a:r>
              <a:rPr lang="en">
                <a:latin typeface="Bree Serif"/>
                <a:ea typeface="Bree Serif"/>
                <a:cs typeface="Bree Serif"/>
                <a:sym typeface="Bree Serif"/>
              </a:rPr>
              <a:t>We will practice these skills during our class period thru partner activities, games, Quizlet.com, Kahoot, plus reading, listening and speaking activities.  </a:t>
            </a:r>
            <a:endParaRPr>
              <a:latin typeface="Bree Serif"/>
              <a:ea typeface="Bree Serif"/>
              <a:cs typeface="Bree Serif"/>
              <a:sym typeface="Bree Serif"/>
            </a:endParaRPr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Font typeface="Bree Serif"/>
              <a:buChar char="●"/>
            </a:pPr>
            <a:r>
              <a:rPr lang="en">
                <a:latin typeface="Bree Serif"/>
                <a:ea typeface="Bree Serif"/>
                <a:cs typeface="Bree Serif"/>
                <a:sym typeface="Bree Serif"/>
              </a:rPr>
              <a:t>You are expected to demonstrate these skills during discussions and interviews, Flip Grids, Google Slides, frequent formative assessments on Google Forms</a:t>
            </a:r>
            <a:endParaRPr>
              <a:latin typeface="Bree Serif"/>
              <a:ea typeface="Bree Serif"/>
              <a:cs typeface="Bree Serif"/>
              <a:sym typeface="Bree Serif"/>
            </a:endParaRPr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Font typeface="Bree Serif"/>
              <a:buChar char="●"/>
            </a:pPr>
            <a:r>
              <a:rPr lang="en">
                <a:latin typeface="Bree Serif"/>
                <a:ea typeface="Bree Serif"/>
                <a:cs typeface="Bree Serif"/>
                <a:sym typeface="Bree Serif"/>
              </a:rPr>
              <a:t>Learning a language is a skill attainable by everyone. </a:t>
            </a:r>
            <a:r>
              <a:rPr lang="en">
                <a:solidFill>
                  <a:srgbClr val="980000"/>
                </a:solidFill>
                <a:latin typeface="Bree Serif"/>
                <a:ea typeface="Bree Serif"/>
                <a:cs typeface="Bree Serif"/>
                <a:sym typeface="Bree Serif"/>
              </a:rPr>
              <a:t>Look! You already know at least one!</a:t>
            </a:r>
            <a:endParaRPr>
              <a:latin typeface="Bree Serif"/>
              <a:ea typeface="Bree Serif"/>
              <a:cs typeface="Bree Serif"/>
              <a:sym typeface="Bree Serif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311700" y="35477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Bree Serif"/>
                <a:ea typeface="Bree Serif"/>
                <a:cs typeface="Bree Serif"/>
                <a:sym typeface="Bree Serif"/>
              </a:rPr>
              <a:t>Grading procedures</a:t>
            </a:r>
            <a:endParaRPr>
              <a:latin typeface="Bree Serif"/>
              <a:ea typeface="Bree Serif"/>
              <a:cs typeface="Bree Serif"/>
              <a:sym typeface="Bree Serif"/>
            </a:endParaRPr>
          </a:p>
        </p:txBody>
      </p:sp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xfrm>
            <a:off x="311700" y="1017725"/>
            <a:ext cx="8520600" cy="412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Classwork - 30%</a:t>
            </a:r>
            <a:endParaRPr sz="2000">
              <a:solidFill>
                <a:schemeClr val="dk1"/>
              </a:solidFill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	Classwork, participation, homework, Do now, exit slips</a:t>
            </a:r>
            <a:endParaRPr sz="2000">
              <a:solidFill>
                <a:schemeClr val="dk1"/>
              </a:solidFill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2000">
              <a:solidFill>
                <a:schemeClr val="dk1"/>
              </a:solidFill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Tests (assessments) - 70%</a:t>
            </a:r>
            <a:endParaRPr sz="2000">
              <a:solidFill>
                <a:schemeClr val="dk1"/>
              </a:solidFill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	Speaking tests (interviews), Chapter tests, Projects</a:t>
            </a:r>
            <a:endParaRPr sz="2000">
              <a:solidFill>
                <a:schemeClr val="dk1"/>
              </a:solidFill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0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	There are opportunities to improve test grades if you are not satisfied.</a:t>
            </a:r>
            <a:endParaRPr sz="2000" b="1">
              <a:solidFill>
                <a:schemeClr val="dk1"/>
              </a:solidFill>
              <a:latin typeface="Bree Serif"/>
              <a:ea typeface="Bree Serif"/>
              <a:cs typeface="Bree Serif"/>
              <a:sym typeface="Bree Serif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Bree Serif"/>
                <a:ea typeface="Bree Serif"/>
                <a:cs typeface="Bree Serif"/>
                <a:sym typeface="Bree Serif"/>
              </a:rPr>
              <a:t>Google Classroom</a:t>
            </a:r>
            <a:endParaRPr>
              <a:latin typeface="Bree Serif"/>
              <a:ea typeface="Bree Serif"/>
              <a:cs typeface="Bree Serif"/>
              <a:sym typeface="Bree Serif"/>
            </a:endParaRPr>
          </a:p>
        </p:txBody>
      </p:sp>
      <p:sp>
        <p:nvSpPr>
          <p:cNvPr id="73" name="Google Shape;73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Class Code: 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This is our hub, where you will find most of our info, links to resources, schedules,, assignments, and assessments.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Daily, you will be asked to participate in some practice activities and discussion posts in the Stream. 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You will find assignments, assessments and projects in the Classwork tab.</a:t>
            </a:r>
            <a:endParaRPr sz="1900"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Rules and procedures</a:t>
            </a:r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Please make sure you are making positive decisions that will help you be successful in class. </a:t>
            </a:r>
            <a:r>
              <a:rPr lang="en"/>
              <a:t> 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b="1"/>
              <a:t>Be on time.						Attempt each activity or assessment.</a:t>
            </a:r>
            <a:endParaRPr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b="1"/>
              <a:t>Attend class. 					Bring your materials to class. </a:t>
            </a:r>
            <a:endParaRPr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b="1"/>
              <a:t>Use our target language in class.		</a:t>
            </a:r>
            <a:endParaRPr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b="1"/>
              <a:t>Be respectful of yourself, your classmates and staff members.</a:t>
            </a:r>
            <a:r>
              <a:rPr lang="en"/>
              <a:t> 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You will have 4 Hall passes per quarter. Any unused Hall passes will earn you 25 points extra credit EACH. Bathroom/locker/water passes are for a maximum of 5 minutes unless agreed upon by Profe Bly.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Rules and procedures</a:t>
            </a:r>
            <a:endParaRPr/>
          </a:p>
        </p:txBody>
      </p:sp>
      <p:sp>
        <p:nvSpPr>
          <p:cNvPr id="85" name="Google Shape;85;p18"/>
          <p:cNvSpPr txBox="1">
            <a:spLocks noGrp="1"/>
          </p:cNvSpPr>
          <p:nvPr>
            <p:ph type="body" idx="1"/>
          </p:nvPr>
        </p:nvSpPr>
        <p:spPr>
          <a:xfrm>
            <a:off x="311700" y="1065900"/>
            <a:ext cx="8520600" cy="3503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 will follow the school procedures for tardies, truancy, cell phone use and disruptive behavior.  In short…</a:t>
            </a:r>
            <a:br>
              <a:rPr lang="en"/>
            </a:br>
            <a:r>
              <a:rPr lang="en"/>
              <a:t>First occurrence, you will be refocused by Profe Bly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Upon second correction, there will be communication with parent or guardian.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Further infractions, will result in communication with grade level office.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Communication with you and your family is important to me.  I will share and celebrate your successes, but will also share if you are not attempting To Speak Spanish, not participating in class, or are letting your grade slip below a 70%. 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>
            <a:spLocks noGrp="1"/>
          </p:cNvSpPr>
          <p:nvPr>
            <p:ph type="body" idx="1"/>
          </p:nvPr>
        </p:nvSpPr>
        <p:spPr>
          <a:xfrm>
            <a:off x="254550" y="1208225"/>
            <a:ext cx="8520600" cy="401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Repaso 1 - El presente - Review 1 (8 weeks)</a:t>
            </a:r>
            <a:endParaRPr sz="1900">
              <a:solidFill>
                <a:schemeClr val="dk1"/>
              </a:solidFill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9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Students will be able to:</a:t>
            </a:r>
            <a:endParaRPr sz="1900">
              <a:solidFill>
                <a:schemeClr val="dk1"/>
              </a:solidFill>
              <a:latin typeface="Bree Serif"/>
              <a:ea typeface="Bree Serif"/>
              <a:cs typeface="Bree Serif"/>
              <a:sym typeface="Bree Serif"/>
            </a:endParaRPr>
          </a:p>
          <a:p>
            <a:pPr marL="457200" lvl="0" indent="-34925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Bree Serif"/>
              <a:buAutoNum type="arabicPeriod"/>
            </a:pPr>
            <a:r>
              <a:rPr lang="en" sz="19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Greet and say goodbye to others, introduce themselves and others</a:t>
            </a:r>
            <a:endParaRPr sz="1900">
              <a:solidFill>
                <a:schemeClr val="dk1"/>
              </a:solidFill>
              <a:latin typeface="Bree Serif"/>
              <a:ea typeface="Bree Serif"/>
              <a:cs typeface="Bree Serif"/>
              <a:sym typeface="Bree Serif"/>
            </a:endParaRP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Bree Serif"/>
              <a:buAutoNum type="arabicPeriod"/>
            </a:pPr>
            <a:r>
              <a:rPr lang="en" sz="19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Describe their classroom, friends, family and others</a:t>
            </a:r>
            <a:endParaRPr sz="1900">
              <a:solidFill>
                <a:schemeClr val="dk1"/>
              </a:solidFill>
              <a:latin typeface="Bree Serif"/>
              <a:ea typeface="Bree Serif"/>
              <a:cs typeface="Bree Serif"/>
              <a:sym typeface="Bree Serif"/>
            </a:endParaRP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Bree Serif"/>
              <a:buAutoNum type="arabicPeriod"/>
            </a:pPr>
            <a:r>
              <a:rPr lang="en" sz="19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Discuss what activities they like and dislike</a:t>
            </a:r>
            <a:endParaRPr sz="1900">
              <a:solidFill>
                <a:schemeClr val="dk1"/>
              </a:solidFill>
              <a:latin typeface="Bree Serif"/>
              <a:ea typeface="Bree Serif"/>
              <a:cs typeface="Bree Serif"/>
              <a:sym typeface="Bree Serif"/>
            </a:endParaRP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Bree Serif"/>
              <a:buAutoNum type="arabicPeriod"/>
            </a:pPr>
            <a:r>
              <a:rPr lang="en" sz="19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Describe their classes and teachers using the verbs tener and ser</a:t>
            </a:r>
            <a:endParaRPr sz="1900">
              <a:solidFill>
                <a:schemeClr val="dk1"/>
              </a:solidFill>
              <a:latin typeface="Bree Serif"/>
              <a:ea typeface="Bree Serif"/>
              <a:cs typeface="Bree Serif"/>
              <a:sym typeface="Bree Serif"/>
            </a:endParaRP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Bree Serif"/>
              <a:buAutoNum type="arabicPeriod"/>
            </a:pPr>
            <a:r>
              <a:rPr lang="en" sz="19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Discuss clothing and colors with -AR verb conjugation</a:t>
            </a:r>
            <a:endParaRPr sz="1900">
              <a:solidFill>
                <a:schemeClr val="dk1"/>
              </a:solidFill>
              <a:latin typeface="Bree Serif"/>
              <a:ea typeface="Bree Serif"/>
              <a:cs typeface="Bree Serif"/>
              <a:sym typeface="Bree Serif"/>
            </a:endParaRPr>
          </a:p>
        </p:txBody>
      </p:sp>
      <p:sp>
        <p:nvSpPr>
          <p:cNvPr id="91" name="Google Shape;91;p19"/>
          <p:cNvSpPr txBox="1"/>
          <p:nvPr/>
        </p:nvSpPr>
        <p:spPr>
          <a:xfrm>
            <a:off x="980700" y="411150"/>
            <a:ext cx="73392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Bree Serif"/>
                <a:ea typeface="Bree Serif"/>
                <a:cs typeface="Bree Serif"/>
                <a:sym typeface="Bree Serif"/>
              </a:rPr>
              <a:t>Syllabus - Pacing Guide</a:t>
            </a:r>
            <a:endParaRPr sz="2400">
              <a:latin typeface="Bree Serif"/>
              <a:ea typeface="Bree Serif"/>
              <a:cs typeface="Bree Serif"/>
              <a:sym typeface="Bree Serif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>
            <a:spLocks noGrp="1"/>
          </p:cNvSpPr>
          <p:nvPr>
            <p:ph type="body" idx="1"/>
          </p:nvPr>
        </p:nvSpPr>
        <p:spPr>
          <a:xfrm>
            <a:off x="254550" y="1208225"/>
            <a:ext cx="8520600" cy="401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Repaso 1 - El presente - Review 2 (8 weeks)</a:t>
            </a:r>
            <a:endParaRPr sz="1900">
              <a:solidFill>
                <a:schemeClr val="dk1"/>
              </a:solidFill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9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Students will be able to:</a:t>
            </a:r>
            <a:endParaRPr sz="1900">
              <a:solidFill>
                <a:schemeClr val="dk1"/>
              </a:solidFill>
              <a:latin typeface="Bree Serif"/>
              <a:ea typeface="Bree Serif"/>
              <a:cs typeface="Bree Serif"/>
              <a:sym typeface="Bree Serif"/>
            </a:endParaRPr>
          </a:p>
          <a:p>
            <a:pPr marL="457200" lvl="0" indent="-34925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Bree Serif"/>
              <a:buAutoNum type="arabicPeriod"/>
            </a:pPr>
            <a:r>
              <a:rPr lang="en" sz="19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Use the verb IR to discuss going to different locations and businesses around town</a:t>
            </a:r>
            <a:endParaRPr sz="1900">
              <a:solidFill>
                <a:schemeClr val="dk1"/>
              </a:solidFill>
              <a:latin typeface="Bree Serif"/>
              <a:ea typeface="Bree Serif"/>
              <a:cs typeface="Bree Serif"/>
              <a:sym typeface="Bree Serif"/>
            </a:endParaRP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Bree Serif"/>
              <a:buAutoNum type="arabicPeriod"/>
            </a:pPr>
            <a:r>
              <a:rPr lang="en" sz="19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Use the verb estar to talk about where places and things are located (The park is next to the supermarket)</a:t>
            </a:r>
            <a:endParaRPr sz="1900">
              <a:solidFill>
                <a:schemeClr val="dk1"/>
              </a:solidFill>
              <a:latin typeface="Bree Serif"/>
              <a:ea typeface="Bree Serif"/>
              <a:cs typeface="Bree Serif"/>
              <a:sym typeface="Bree Serif"/>
            </a:endParaRP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Bree Serif"/>
              <a:buAutoNum type="arabicPeriod"/>
            </a:pPr>
            <a:r>
              <a:rPr lang="en" sz="19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Use the verb estar to talk about how they feel</a:t>
            </a:r>
            <a:endParaRPr sz="1900">
              <a:solidFill>
                <a:schemeClr val="dk1"/>
              </a:solidFill>
              <a:latin typeface="Bree Serif"/>
              <a:ea typeface="Bree Serif"/>
              <a:cs typeface="Bree Serif"/>
              <a:sym typeface="Bree Serif"/>
            </a:endParaRP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Bree Serif"/>
              <a:buAutoNum type="arabicPeriod"/>
            </a:pPr>
            <a:r>
              <a:rPr lang="en" sz="19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Review stem changing verbs with sports vocabulary</a:t>
            </a:r>
            <a:endParaRPr sz="1900">
              <a:solidFill>
                <a:schemeClr val="dk1"/>
              </a:solidFill>
              <a:latin typeface="Bree Serif"/>
              <a:ea typeface="Bree Serif"/>
              <a:cs typeface="Bree Serif"/>
              <a:sym typeface="Bree Serif"/>
            </a:endParaRPr>
          </a:p>
        </p:txBody>
      </p:sp>
      <p:sp>
        <p:nvSpPr>
          <p:cNvPr id="97" name="Google Shape;97;p20"/>
          <p:cNvSpPr txBox="1"/>
          <p:nvPr/>
        </p:nvSpPr>
        <p:spPr>
          <a:xfrm>
            <a:off x="980700" y="411150"/>
            <a:ext cx="73392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Bree Serif"/>
                <a:ea typeface="Bree Serif"/>
                <a:cs typeface="Bree Serif"/>
                <a:sym typeface="Bree Serif"/>
              </a:rPr>
              <a:t>Syllabus - Pacing Guide</a:t>
            </a:r>
            <a:endParaRPr sz="2400">
              <a:latin typeface="Bree Serif"/>
              <a:ea typeface="Bree Serif"/>
              <a:cs typeface="Bree Serif"/>
              <a:sym typeface="Bree Serif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Bree Serif"/>
                <a:ea typeface="Bree Serif"/>
                <a:cs typeface="Bree Serif"/>
                <a:sym typeface="Bree Serif"/>
              </a:rPr>
              <a:t>Objetivos - learning targets</a:t>
            </a:r>
            <a:endParaRPr sz="2500"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21"/>
          <p:cNvSpPr txBox="1">
            <a:spLocks noGrp="1"/>
          </p:cNvSpPr>
          <p:nvPr>
            <p:ph type="body" idx="1"/>
          </p:nvPr>
        </p:nvSpPr>
        <p:spPr>
          <a:xfrm>
            <a:off x="376700" y="1143200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Repaso 3 - el pasado  (8 weeks)</a:t>
            </a:r>
            <a:endParaRPr sz="2000">
              <a:solidFill>
                <a:schemeClr val="dk1"/>
              </a:solidFill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Students will be able to:</a:t>
            </a:r>
            <a:endParaRPr sz="2000">
              <a:solidFill>
                <a:schemeClr val="dk1"/>
              </a:solidFill>
              <a:latin typeface="Bree Serif"/>
              <a:ea typeface="Bree Serif"/>
              <a:cs typeface="Bree Serif"/>
              <a:sym typeface="Bree Serif"/>
            </a:endParaRPr>
          </a:p>
          <a:p>
            <a:pPr marL="457200" lvl="0" indent="-35560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ree Serif"/>
              <a:buAutoNum type="arabicPeriod"/>
            </a:pPr>
            <a:r>
              <a:rPr lang="en" sz="20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Narrate and describe past events with the preterit tense and travel vocabulary</a:t>
            </a:r>
            <a:endParaRPr sz="2000">
              <a:solidFill>
                <a:schemeClr val="dk1"/>
              </a:solidFill>
              <a:latin typeface="Bree Serif"/>
              <a:ea typeface="Bree Serif"/>
              <a:cs typeface="Bree Serif"/>
              <a:sym typeface="Bree Serif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ree Serif"/>
              <a:buAutoNum type="arabicPeriod"/>
            </a:pPr>
            <a:r>
              <a:rPr lang="en" sz="20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Discuss our daily routine using reflexive verbs </a:t>
            </a:r>
            <a:endParaRPr sz="1900">
              <a:latin typeface="Bree Serif"/>
              <a:ea typeface="Bree Serif"/>
              <a:cs typeface="Bree Serif"/>
              <a:sym typeface="Bree Serif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739</Words>
  <Application>Microsoft Office PowerPoint</Application>
  <PresentationFormat>On-screen Show (16:9)</PresentationFormat>
  <Paragraphs>66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Yanone Kaffeesatz</vt:lpstr>
      <vt:lpstr>Arial</vt:lpstr>
      <vt:lpstr>Bree Serif</vt:lpstr>
      <vt:lpstr>Simple Light</vt:lpstr>
      <vt:lpstr>Español III con Senor Bly   rbly@hazelwoodschools.org    Voicemail 314.502.9209  ¡Bienvenidos! Continuamos su educación española. ¡No tengan miedo!  </vt:lpstr>
      <vt:lpstr>Español III</vt:lpstr>
      <vt:lpstr>Grading procedures</vt:lpstr>
      <vt:lpstr>Google Classroom</vt:lpstr>
      <vt:lpstr>Rules and procedures</vt:lpstr>
      <vt:lpstr>Rules and procedures</vt:lpstr>
      <vt:lpstr>PowerPoint Presentation</vt:lpstr>
      <vt:lpstr>PowerPoint Presentation</vt:lpstr>
      <vt:lpstr>Objetivos - learning targets  </vt:lpstr>
      <vt:lpstr>Objetivos - Learning targets</vt:lpstr>
      <vt:lpstr>Objetivos - Learning targets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Español III con Senor Bly   rbly@hazelwoodschools.org    Voicemail 314.502.9209  ¡Bienvenidos! Continuamos su educación española. ¡No tengan miedo!  </dc:title>
  <dc:creator>Richard Bly</dc:creator>
  <cp:lastModifiedBy>Richard Bly</cp:lastModifiedBy>
  <cp:revision>1</cp:revision>
  <dcterms:modified xsi:type="dcterms:W3CDTF">2023-08-16T19:23:21Z</dcterms:modified>
</cp:coreProperties>
</file>